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3" r:id="rId5"/>
    <p:sldId id="264" r:id="rId6"/>
    <p:sldId id="267" r:id="rId7"/>
    <p:sldId id="269" r:id="rId8"/>
    <p:sldId id="271" r:id="rId9"/>
    <p:sldId id="273" r:id="rId10"/>
    <p:sldId id="266" r:id="rId11"/>
    <p:sldId id="276" r:id="rId12"/>
    <p:sldId id="260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-6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7EB80-4DD0-8B41-8A20-64CBF4480AB6}" type="datetimeFigureOut">
              <a:rPr lang="x-none" smtClean="0"/>
              <a:pPr/>
              <a:t>23.02.2022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34B2E-6361-2D4A-9D7E-18C77D8EEB2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35992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A7F0872-BC6C-D64A-BBA0-2694829254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267" b="1534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6AD71-46D5-9541-B8F8-6B81A7FB2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4251"/>
            <a:ext cx="6629400" cy="185935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3D08AF-93F1-7A49-9663-3CAB7FA28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0127"/>
            <a:ext cx="7753815" cy="117645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84F849-D494-8941-B76B-C011E171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647-4381-2044-A885-9FDDA139EB27}" type="datetime1">
              <a:rPr lang="ru-RU" smtClean="0"/>
              <a:pPr/>
              <a:t>23.02.2022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360DBD-D8BF-AB41-BF0C-796A63D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04584" y="6356350"/>
            <a:ext cx="7753816" cy="365125"/>
          </a:xfrm>
        </p:spPr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783146-59FB-1846-A868-E3651651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3454" y="6356350"/>
            <a:ext cx="574288" cy="365125"/>
          </a:xfrm>
        </p:spPr>
        <p:txBody>
          <a:bodyPr/>
          <a:lstStyle/>
          <a:p>
            <a:fld id="{A9EF7520-39D1-9441-8AAA-83801A63571E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22880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B9E374-D238-8747-B05B-D24659E52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88" y="365125"/>
            <a:ext cx="96012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7D3A204-357B-944A-AA20-04E177C9D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60088" y="1825625"/>
            <a:ext cx="9601200" cy="4039916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7D231A-D7F2-CC45-A06E-1EEA92B4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7C7-8A5F-D349-B19D-EF8E6C9F904A}" type="datetime1">
              <a:rPr lang="ru-RU" smtClean="0"/>
              <a:pPr/>
              <a:t>23.02.2022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39478D-8729-2C4A-ABD7-A5D61ADE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1CADB3-6507-CF45-B492-BECA6897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865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F1775F-116F-C94B-BC87-4A6C376A3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902212" cy="5811838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FA24E8-99C7-B44A-9EC8-1BA7589D5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64888" y="365125"/>
            <a:ext cx="7007612" cy="581183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AA6AE3-19A0-A041-9C9A-7BBCFF94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E669-CDA1-A649-A40E-728B708B1471}" type="datetime1">
              <a:rPr lang="ru-RU" smtClean="0"/>
              <a:pPr/>
              <a:t>23.02.2022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82FB28-21A4-3F47-B966-C4A196D7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741EA2-1C76-4047-97F1-EC1A6EEB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8906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EFDF53-E1AF-A841-899E-04DA1B6C6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B276CE-60EF-AF4C-BD34-F4347C38C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3E3161-7589-E14E-B74E-03751711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9AF5-E0A8-4145-B751-6732FE0CF08E}" type="datetime1">
              <a:rPr lang="ru-RU" smtClean="0"/>
              <a:pPr/>
              <a:t>23.02.2022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CE580D-1D02-8147-8BA6-E42525F59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5E839F-3EEC-E749-9FC4-920F02FE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3670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11FF551-4305-8142-8AFB-72822C0C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3614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E2629F-AB97-204C-90A5-B66DB1992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205" y="1709738"/>
            <a:ext cx="930011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FDAD87-94F4-EB44-96A9-DAC50FEB5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6205" y="4589463"/>
            <a:ext cx="930011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AEB336-E95A-DF45-8D1E-B1F09283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18F4-6625-3540-B196-F87F9F49EC4C}" type="datetime1">
              <a:rPr lang="ru-RU" smtClean="0"/>
              <a:pPr/>
              <a:t>23.02.2022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61A0BE-3AA4-C348-A92B-F575AE8C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481AAB-F375-AC4C-AF26-BC1CF2F6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56131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EF28B2-29B5-0E45-98A3-33E9CA1E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723FD9-E161-1142-BD5C-F5F87D3DB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7424" y="1825624"/>
            <a:ext cx="4882376" cy="396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D0AE90-A876-0B4F-B4D0-F66E45E48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4778298" cy="3960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E949DD-8EA2-484F-8645-5E50EB3B8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7A0A-59AC-9C4A-8020-6E17C017830E}" type="datetime1">
              <a:rPr lang="ru-RU" smtClean="0"/>
              <a:pPr/>
              <a:t>23.02.2022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06FCEF-7098-FA4F-A7EB-C6FB920F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x-non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15F2A8-EA32-454E-B125-0579C82E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5136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1743C6-6B52-3B48-92D8-411F81F17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24" y="365125"/>
            <a:ext cx="10217964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75E96C-3C72-3E4A-AF7A-40C789AB6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7424" y="1681163"/>
            <a:ext cx="50079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4AE077-79B6-1841-92C6-69A7E08D3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7424" y="2505075"/>
            <a:ext cx="5007984" cy="33604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0C01AB3-17C8-6849-B502-9F7721B6A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741" y="1681163"/>
            <a:ext cx="503264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2A54D85-60F1-EC4C-BE14-0DF314F22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741" y="2505075"/>
            <a:ext cx="5032647" cy="33604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9C45CE-7F61-F349-9969-EAF98661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8121-3CE7-3E49-974F-544454248309}" type="datetime1">
              <a:rPr lang="ru-RU" smtClean="0"/>
              <a:pPr/>
              <a:t>23.02.2022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61415E-2F2E-4843-B291-76F3D9A5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x-non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BE3098A-B4D5-CF4B-8713-ED8C2ED0E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0173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513A1E-82FD-FC43-8D00-8CDB31BC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6BBEAC-CA31-6D44-99C4-F2FB56CC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AEA3-3F1A-6B45-B49A-6AFBE0E919BA}" type="datetime1">
              <a:rPr lang="ru-RU" smtClean="0"/>
              <a:pPr/>
              <a:t>23.02.2022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60554E-FB52-5C4D-938F-1643A063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x-non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42DA8F8-0B16-144A-AD17-7B0EB477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3220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FC01483-0244-A748-8A87-8CB93DE4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CCD6-ACDB-484B-B157-59C584859415}" type="datetime1">
              <a:rPr lang="ru-RU" smtClean="0"/>
              <a:pPr/>
              <a:t>23.02.2022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D4EB91D-00DC-AE42-A603-0EEEC38A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AE034C-2E9D-1D4A-A05F-87CCCA54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1046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A2A8D7-A2FD-4645-A865-D1E365A6D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24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ED243A-3098-994F-A389-6CCE390DB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49263"/>
            <a:ext cx="6172200" cy="5411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BD989D-B2D8-124C-8E12-C6747A992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424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7CA7B1-F889-4A4B-BDF6-F2071285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EAD-6B5F-2241-9525-2554A063C587}" type="datetime1">
              <a:rPr lang="ru-RU" smtClean="0"/>
              <a:pPr/>
              <a:t>23.02.2022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8EC1D7-E0A5-5740-BAF3-A8DDBA94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x-non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BE5AEC-E7BF-EB47-9862-42C53A76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13458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312EAA-8B86-E648-AF66-154860382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24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65516DD-5622-DA42-9FFD-E32937627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49263"/>
            <a:ext cx="617220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B3527C-B406-0E4B-B005-FE17315BA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424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A0126E-EACB-004B-A462-A93E0FC45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633-A952-CD4D-9F56-7258D8D4E7AA}" type="datetime1">
              <a:rPr lang="ru-RU" smtClean="0"/>
              <a:pPr/>
              <a:t>23.02.2022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E770A7-4B05-6145-89BC-FECB1C58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x-non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5C0551-6B3E-4F43-B7E5-6C48D542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44463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A1B321E-9B11-4640-912D-405782582F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3614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50937A-4CD9-B34D-BC78-12F6306C2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566" y="365125"/>
            <a:ext cx="92332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10DA8F-B4D6-6D4F-838D-5135F3743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6566" y="1825625"/>
            <a:ext cx="9233210" cy="414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D646ED-FA13-BB41-AC43-442BA2F4C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219" y="6356505"/>
            <a:ext cx="1035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C03CC-E1A1-4145-A94D-FBECA33954E0}" type="datetime1">
              <a:rPr lang="ru-RU" smtClean="0"/>
              <a:pPr/>
              <a:t>23.02.2022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AB7DC3-BEE2-D642-B96F-39FBFF4DB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38130" y="6356350"/>
            <a:ext cx="53770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F46E2A-DF48-574B-B0AE-715D70E41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799" y="6334357"/>
            <a:ext cx="735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7520-39D1-9441-8AAA-83801A6357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19424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svps.gov.ru/fsvps-docs/ru/news/actual/reshenie_italy_1205.PDF" TargetMode="External"/><Relationship Id="rId2" Type="http://schemas.openxmlformats.org/officeDocument/2006/relationships/hyperlink" Target="https://fsvps.gov.ru/fsvps-docs/ru/news/actual/ogranicheniya_chernik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svps.gov.ru/fsvps-docs/ru/news/actual/reshenie_holland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B15F05-D229-6341-A833-1B92C5BB16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b="1" dirty="0" smtClean="0"/>
              <a:t>Практические </a:t>
            </a:r>
            <a:r>
              <a:rPr lang="ru-RU" sz="3600" b="1" dirty="0"/>
              <a:t>шаги при оценке качества посадочного материала </a:t>
            </a:r>
            <a:r>
              <a:rPr lang="ru-RU" sz="3600" b="1" dirty="0" smtClean="0"/>
              <a:t>до </a:t>
            </a:r>
            <a:r>
              <a:rPr lang="ru-RU" sz="3600" b="1" dirty="0"/>
              <a:t>и после поставки </a:t>
            </a:r>
            <a:br>
              <a:rPr lang="ru-RU" sz="3600" b="1" dirty="0"/>
            </a:br>
            <a:endParaRPr lang="x-none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972BED-1038-C74E-969E-A3C97527F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Ирина </a:t>
            </a:r>
            <a:r>
              <a:rPr lang="ru-RU" dirty="0"/>
              <a:t>Козлова, канд. с.-х. наук, ведущий научный сотрудник, руководитель группы «Технологии земляники» ФГБНУ «Федеральный научный центр имени И. В. Мичурина»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68229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Что делать, если при получении саженцев выявлено ненадлежащее качество?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Незамедлительно поставить в известность поставщика саженцев.</a:t>
            </a:r>
          </a:p>
          <a:p>
            <a:r>
              <a:rPr lang="ru-RU" dirty="0" smtClean="0"/>
              <a:t>2. Зафиксировать состояние растений(дата, время место).</a:t>
            </a:r>
          </a:p>
          <a:p>
            <a:r>
              <a:rPr lang="ru-RU" dirty="0" smtClean="0"/>
              <a:t>3. Составить </a:t>
            </a:r>
            <a:r>
              <a:rPr lang="ru-RU" dirty="0" err="1" smtClean="0"/>
              <a:t>акт-состояния</a:t>
            </a:r>
            <a:r>
              <a:rPr lang="ru-RU" dirty="0" smtClean="0"/>
              <a:t> растений, с участием представителей АПК, </a:t>
            </a:r>
            <a:r>
              <a:rPr lang="ru-RU" dirty="0" err="1" smtClean="0"/>
              <a:t>Россельхозцентра</a:t>
            </a:r>
            <a:r>
              <a:rPr lang="ru-RU" dirty="0" smtClean="0"/>
              <a:t>, станции защиты растений и др. </a:t>
            </a:r>
          </a:p>
          <a:p>
            <a:r>
              <a:rPr lang="ru-RU" dirty="0" smtClean="0"/>
              <a:t>4. Отправить пораженные и здоровые условно растения в </a:t>
            </a:r>
            <a:r>
              <a:rPr lang="ru-RU" dirty="0" err="1" smtClean="0"/>
              <a:t>Гослабораторию</a:t>
            </a:r>
            <a:r>
              <a:rPr lang="ru-RU" dirty="0" smtClean="0"/>
              <a:t> </a:t>
            </a:r>
            <a:r>
              <a:rPr lang="ru-RU" dirty="0" err="1" smtClean="0"/>
              <a:t>НИИкарантина</a:t>
            </a:r>
            <a:r>
              <a:rPr lang="ru-RU" dirty="0" smtClean="0"/>
              <a:t> растений, </a:t>
            </a:r>
            <a:r>
              <a:rPr lang="ru-RU" dirty="0" err="1" smtClean="0"/>
              <a:t>Роспотребнадзора</a:t>
            </a:r>
            <a:r>
              <a:rPr lang="ru-RU" dirty="0" smtClean="0"/>
              <a:t> в регионах  </a:t>
            </a:r>
          </a:p>
          <a:p>
            <a:r>
              <a:rPr lang="ru-RU" dirty="0" smtClean="0"/>
              <a:t>5</a:t>
            </a:r>
            <a:r>
              <a:rPr lang="ru-RU" dirty="0" smtClean="0"/>
              <a:t>. Пригласить независимого эксперта (Испытательная лаборатория по качеству посадочного материала)</a:t>
            </a:r>
          </a:p>
          <a:p>
            <a:r>
              <a:rPr lang="ru-RU" dirty="0" smtClean="0"/>
              <a:t>6</a:t>
            </a:r>
            <a:r>
              <a:rPr lang="ru-RU" dirty="0" smtClean="0"/>
              <a:t>. Составить претензию с помощью юриста о ненадлежащем качестве посадочного материала, выполнения услуг.</a:t>
            </a:r>
          </a:p>
          <a:p>
            <a:r>
              <a:rPr lang="ru-RU" dirty="0" smtClean="0"/>
              <a:t>7</a:t>
            </a:r>
            <a:r>
              <a:rPr lang="ru-RU" dirty="0" smtClean="0"/>
              <a:t>. Заявление о </a:t>
            </a:r>
            <a:r>
              <a:rPr lang="ru-RU" dirty="0" err="1" smtClean="0"/>
              <a:t>споре:О</a:t>
            </a:r>
            <a:r>
              <a:rPr lang="ru-RU" dirty="0" smtClean="0"/>
              <a:t> </a:t>
            </a:r>
            <a:r>
              <a:rPr lang="ru-RU" dirty="0" smtClean="0"/>
              <a:t>защите прав потребителей - из договоров в сфере торговли, услуг и т.п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Права потребителей при приобретении растений </a:t>
            </a:r>
            <a:r>
              <a:rPr lang="ru-RU" b="1" dirty="0" smtClean="0"/>
              <a:t>(</a:t>
            </a:r>
            <a:r>
              <a:rPr lang="ru-RU" dirty="0" smtClean="0"/>
              <a:t>п</a:t>
            </a:r>
            <a:r>
              <a:rPr lang="ru-RU" dirty="0" smtClean="0"/>
              <a:t>. 1 ст. 18 Закона «О защите прав потребителей</a:t>
            </a:r>
            <a:r>
              <a:rPr lang="ru-RU" dirty="0" smtClean="0"/>
              <a:t>») </a:t>
            </a:r>
            <a:r>
              <a:rPr lang="ru-RU" b="1" dirty="0" smtClean="0"/>
              <a:t>http</a:t>
            </a:r>
            <a:r>
              <a:rPr lang="ru-RU" b="1" dirty="0" smtClean="0"/>
              <a:t>://13.rospotrebnadzor.ru/content/prava-potrebiteley-pri-priobretenii-rasteniy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x-none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10</a:t>
            </a:fld>
            <a:endParaRPr lang="x-non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Что делать, если наблюдается выпады и плохое развитие растений после посадки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Поставить в известность поставщика саженцев.</a:t>
            </a:r>
          </a:p>
          <a:p>
            <a:r>
              <a:rPr lang="ru-RU" dirty="0" smtClean="0"/>
              <a:t>2. Зафиксировать </a:t>
            </a:r>
            <a:r>
              <a:rPr lang="ru-RU" dirty="0" smtClean="0"/>
              <a:t>состояние растений(дата, время место).</a:t>
            </a:r>
          </a:p>
          <a:p>
            <a:r>
              <a:rPr lang="ru-RU" dirty="0" smtClean="0"/>
              <a:t>3. Составить </a:t>
            </a:r>
            <a:r>
              <a:rPr lang="ru-RU" dirty="0" err="1" smtClean="0"/>
              <a:t>акт-состояния</a:t>
            </a:r>
            <a:r>
              <a:rPr lang="ru-RU" dirty="0" smtClean="0"/>
              <a:t> </a:t>
            </a:r>
            <a:r>
              <a:rPr lang="ru-RU" dirty="0" smtClean="0"/>
              <a:t>растений и соответствия сорта, </a:t>
            </a:r>
            <a:r>
              <a:rPr lang="ru-RU" dirty="0" smtClean="0"/>
              <a:t>с участием представителей АПК, </a:t>
            </a:r>
            <a:r>
              <a:rPr lang="ru-RU" dirty="0" err="1" smtClean="0"/>
              <a:t>Россельхозцентра</a:t>
            </a:r>
            <a:r>
              <a:rPr lang="ru-RU" dirty="0" smtClean="0"/>
              <a:t>, станции защиты растений и др. </a:t>
            </a:r>
            <a:endParaRPr lang="ru-RU" dirty="0" smtClean="0"/>
          </a:p>
          <a:p>
            <a:r>
              <a:rPr lang="ru-RU" dirty="0" smtClean="0"/>
              <a:t>4.  </a:t>
            </a:r>
            <a:r>
              <a:rPr lang="ru-RU" dirty="0" smtClean="0"/>
              <a:t>Отправить пораженные и здоровые условно растения в </a:t>
            </a:r>
            <a:r>
              <a:rPr lang="ru-RU" dirty="0" err="1" smtClean="0"/>
              <a:t>Гослабораторию</a:t>
            </a:r>
            <a:r>
              <a:rPr lang="ru-RU" dirty="0" smtClean="0"/>
              <a:t> </a:t>
            </a:r>
            <a:r>
              <a:rPr lang="ru-RU" dirty="0" err="1" smtClean="0"/>
              <a:t>НИИкарантина</a:t>
            </a:r>
            <a:r>
              <a:rPr lang="ru-RU" dirty="0" smtClean="0"/>
              <a:t> растений, </a:t>
            </a:r>
            <a:r>
              <a:rPr lang="ru-RU" dirty="0" err="1" smtClean="0"/>
              <a:t>Роспотребнадзора</a:t>
            </a:r>
            <a:r>
              <a:rPr lang="ru-RU" dirty="0" smtClean="0"/>
              <a:t> в регионах</a:t>
            </a:r>
          </a:p>
          <a:p>
            <a:r>
              <a:rPr lang="ru-RU" dirty="0" smtClean="0"/>
              <a:t>5. </a:t>
            </a:r>
            <a:r>
              <a:rPr lang="ru-RU" dirty="0" smtClean="0"/>
              <a:t>Пригласить независимого </a:t>
            </a:r>
            <a:r>
              <a:rPr lang="ru-RU" dirty="0" smtClean="0"/>
              <a:t>эксперта, лучше если представитель Госорганов.</a:t>
            </a:r>
          </a:p>
          <a:p>
            <a:r>
              <a:rPr lang="ru-RU" dirty="0" smtClean="0"/>
              <a:t>6</a:t>
            </a:r>
            <a:r>
              <a:rPr lang="ru-RU" dirty="0" smtClean="0"/>
              <a:t>. В хозяйстве должны вестись журналы учета выполнения с.-х. работ.</a:t>
            </a:r>
          </a:p>
          <a:p>
            <a:r>
              <a:rPr lang="ru-RU" dirty="0" smtClean="0"/>
              <a:t>7</a:t>
            </a:r>
            <a:r>
              <a:rPr lang="ru-RU" dirty="0" smtClean="0"/>
              <a:t>. Документы, подтверждающие анализы фитосанитарного состояния земельного массива, где проводилась посадка. </a:t>
            </a:r>
          </a:p>
          <a:p>
            <a:r>
              <a:rPr lang="ru-RU" dirty="0" smtClean="0"/>
              <a:t>8. Документы о севооборота на участке, проведении </a:t>
            </a:r>
            <a:r>
              <a:rPr lang="ru-RU" dirty="0" err="1" smtClean="0"/>
              <a:t>уходных</a:t>
            </a:r>
            <a:r>
              <a:rPr lang="ru-RU" dirty="0" smtClean="0"/>
              <a:t> работ и др. </a:t>
            </a:r>
          </a:p>
          <a:p>
            <a:r>
              <a:rPr lang="ru-RU" dirty="0" smtClean="0"/>
              <a:t>9. </a:t>
            </a:r>
            <a:r>
              <a:rPr lang="ru-RU" dirty="0" smtClean="0"/>
              <a:t>Составить претензию с помощью юриста о ненадлежащем качестве посадочного материала, выполнения </a:t>
            </a:r>
            <a:r>
              <a:rPr lang="ru-RU" dirty="0" smtClean="0"/>
              <a:t>услуг, который привел к упущенной выгоде.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x-none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11</a:t>
            </a:fld>
            <a:endParaRPr lang="x-non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8457A3-2D8D-EF43-B743-CDEE9F4C8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566" y="365125"/>
            <a:ext cx="9233210" cy="2491091"/>
          </a:xfrm>
        </p:spPr>
        <p:txBody>
          <a:bodyPr>
            <a:normAutofit/>
          </a:bodyPr>
          <a:lstStyle/>
          <a:p>
            <a:pPr algn="ctr"/>
            <a:r>
              <a:rPr lang="ru-RU" sz="9600" b="1" dirty="0"/>
              <a:t>Вопросы?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FB83D7-F778-3945-83F2-E2D25887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566" y="2948683"/>
            <a:ext cx="9233210" cy="3017219"/>
          </a:xfrm>
        </p:spPr>
        <p:txBody>
          <a:bodyPr/>
          <a:lstStyle/>
          <a:p>
            <a:r>
              <a:rPr lang="ru-RU" dirty="0"/>
              <a:t>Контакты </a:t>
            </a:r>
            <a:r>
              <a:rPr lang="ru-RU" dirty="0" smtClean="0"/>
              <a:t>докладчика:</a:t>
            </a:r>
            <a:r>
              <a:rPr lang="en-US" smtClean="0"/>
              <a:t> </a:t>
            </a:r>
            <a:r>
              <a:rPr lang="ru-RU" smtClean="0"/>
              <a:t>г</a:t>
            </a:r>
            <a:r>
              <a:rPr lang="ru-RU" dirty="0" smtClean="0"/>
              <a:t>. Мичуринск, ул. Мичурина,30</a:t>
            </a:r>
          </a:p>
          <a:p>
            <a:r>
              <a:rPr lang="ru-RU" dirty="0" smtClean="0"/>
              <a:t>89204797611</a:t>
            </a:r>
          </a:p>
          <a:p>
            <a:r>
              <a:rPr lang="en-US" dirty="0" smtClean="0"/>
              <a:t>E-</a:t>
            </a:r>
            <a:r>
              <a:rPr lang="en-US" dirty="0" err="1" smtClean="0"/>
              <a:t>mail:koziriv@yandex.ru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4AA95AB-88F9-734C-97CD-E1FFB7B6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x-none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2A2A1C2-33A1-0A40-9D8E-135DBE65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12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6887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00C5D0-6010-D84A-80C2-37982FD9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Анализ предложения поставщика посадочного материала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2FF56E-3263-B844-BE3B-9FF465FF9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Запросить подробную информацию по коммерческому предложению: </a:t>
            </a:r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 smtClean="0"/>
              <a:t>ссортимент сортов; </a:t>
            </a:r>
          </a:p>
          <a:p>
            <a:r>
              <a:rPr lang="ru-RU" dirty="0" smtClean="0"/>
              <a:t>тип саженцев; </a:t>
            </a:r>
          </a:p>
          <a:p>
            <a:r>
              <a:rPr lang="ru-RU" dirty="0" smtClean="0"/>
              <a:t>место, страна, компания-производитель,</a:t>
            </a:r>
          </a:p>
          <a:p>
            <a:r>
              <a:rPr lang="ru-RU" dirty="0" smtClean="0"/>
              <a:t> перечень документов их сопровождающих и др.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6884E87-0B3D-1C40-985A-25418DB7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x-none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C330955-3C06-1E4C-A903-0F33AD662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8377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6566" y="207035"/>
            <a:ext cx="9233210" cy="14836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b="1" dirty="0" smtClean="0"/>
              <a:t>Информация о введении и снятии временных ограничений на поставки растительной продукции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https://fsvps.gov.ru/fsvps/news/actual-fito-restrictions.html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16565" y="1354347"/>
            <a:ext cx="9837233" cy="4611555"/>
          </a:xfrm>
        </p:spPr>
        <p:txBody>
          <a:bodyPr>
            <a:normAutofit fontScale="70000" lnSpcReduction="20000"/>
          </a:bodyPr>
          <a:lstStyle/>
          <a:p>
            <a:r>
              <a:rPr lang="ru-RU" sz="1600" b="1" dirty="0" smtClean="0"/>
              <a:t>Беларусь. </a:t>
            </a:r>
            <a:r>
              <a:rPr lang="ru-RU" sz="1600" dirty="0" smtClean="0"/>
              <a:t>В </a:t>
            </a:r>
            <a:r>
              <a:rPr lang="ru-RU" sz="1600" dirty="0" smtClean="0"/>
              <a:t>связи с </a:t>
            </a:r>
            <a:r>
              <a:rPr lang="ru-RU" sz="1600" dirty="0" err="1" smtClean="0"/>
              <a:t>выялением</a:t>
            </a:r>
            <a:r>
              <a:rPr lang="ru-RU" sz="1600" dirty="0" smtClean="0"/>
              <a:t> </a:t>
            </a:r>
            <a:r>
              <a:rPr lang="ru-RU" sz="1600" dirty="0" smtClean="0"/>
              <a:t>карантинного для стран-членов Евразийского экономического союза объекта – </a:t>
            </a:r>
            <a:r>
              <a:rPr lang="ru-RU" sz="1600" b="1" dirty="0" smtClean="0">
                <a:solidFill>
                  <a:srgbClr val="FF0000"/>
                </a:solidFill>
              </a:rPr>
              <a:t>вязкой гнили черники </a:t>
            </a:r>
            <a:r>
              <a:rPr lang="ru-RU" sz="1600" b="1" dirty="0" err="1" smtClean="0">
                <a:solidFill>
                  <a:srgbClr val="FF0000"/>
                </a:solidFill>
              </a:rPr>
              <a:t>_Diaporthe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</a:rPr>
              <a:t>vaccinii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/>
              <a:t>Shear</a:t>
            </a:r>
            <a:r>
              <a:rPr lang="ru-RU" sz="1600" dirty="0" smtClean="0"/>
              <a:t> </a:t>
            </a:r>
            <a:r>
              <a:rPr lang="ru-RU" sz="1600" dirty="0" err="1" smtClean="0"/>
              <a:t>_с</a:t>
            </a:r>
            <a:r>
              <a:rPr lang="ru-RU" sz="1600" dirty="0" smtClean="0"/>
              <a:t> 12 ноября 2020 года </a:t>
            </a:r>
            <a:r>
              <a:rPr lang="ru-RU" sz="1600" u="sng" dirty="0" smtClean="0">
                <a:hlinkClick r:id="rId2"/>
              </a:rPr>
              <a:t>запрещен ввоз</a:t>
            </a:r>
            <a:r>
              <a:rPr lang="ru-RU" sz="1600" dirty="0" smtClean="0"/>
              <a:t> в Россию </a:t>
            </a:r>
            <a:r>
              <a:rPr lang="ru-RU" sz="1600" dirty="0" smtClean="0">
                <a:solidFill>
                  <a:srgbClr val="FF0000"/>
                </a:solidFill>
              </a:rPr>
              <a:t>посадочного материала и ягод клюквы, черники и голубики </a:t>
            </a:r>
            <a:r>
              <a:rPr lang="ru-RU" sz="1600" dirty="0" smtClean="0"/>
              <a:t>из белорусского питомника КФХ «ЯГОДКА» (Минская область, </a:t>
            </a:r>
            <a:r>
              <a:rPr lang="ru-RU" sz="1600" dirty="0" err="1" smtClean="0"/>
              <a:t>Смолевичский</a:t>
            </a:r>
            <a:r>
              <a:rPr lang="ru-RU" sz="1600" dirty="0" smtClean="0"/>
              <a:t> район</a:t>
            </a:r>
            <a:r>
              <a:rPr lang="ru-RU" sz="1600" dirty="0" smtClean="0"/>
              <a:t>, п. Зелёный Бор, ул. Ягодная, 5). </a:t>
            </a:r>
            <a:endParaRPr lang="ru-RU" sz="1600" dirty="0" smtClean="0"/>
          </a:p>
          <a:p>
            <a:r>
              <a:rPr lang="ru-RU" sz="1600" b="1" dirty="0" smtClean="0"/>
              <a:t>Королевство </a:t>
            </a:r>
            <a:r>
              <a:rPr lang="ru-RU" sz="1600" b="1" dirty="0" smtClean="0"/>
              <a:t>Бельгия. </a:t>
            </a:r>
            <a:r>
              <a:rPr lang="ru-RU" sz="1600" dirty="0" smtClean="0"/>
              <a:t>В связи с выявлением карантинного для стран-членов Евразийского экономического союза объекта – </a:t>
            </a:r>
            <a:r>
              <a:rPr lang="ru-RU" sz="1600" dirty="0" smtClean="0">
                <a:solidFill>
                  <a:srgbClr val="FF0000"/>
                </a:solidFill>
              </a:rPr>
              <a:t>антракноза земляники (</a:t>
            </a:r>
            <a:r>
              <a:rPr lang="ru-RU" sz="1600" dirty="0" err="1" smtClean="0">
                <a:solidFill>
                  <a:srgbClr val="FF0000"/>
                </a:solidFill>
              </a:rPr>
              <a:t>Colletotrichum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acutatum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Simmonds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(=C. </a:t>
            </a:r>
            <a:r>
              <a:rPr lang="ru-RU" sz="1600" dirty="0" err="1" smtClean="0"/>
              <a:t>xanthii</a:t>
            </a:r>
            <a:r>
              <a:rPr lang="ru-RU" sz="1600" dirty="0" smtClean="0"/>
              <a:t> </a:t>
            </a:r>
            <a:r>
              <a:rPr lang="ru-RU" sz="1600" dirty="0" err="1" smtClean="0"/>
              <a:t>Halsted</a:t>
            </a:r>
            <a:r>
              <a:rPr lang="ru-RU" sz="1600" dirty="0" smtClean="0"/>
              <a:t>)) с 15 ноября 2018 года запрещен ввоз посадочного материала из бельгийского питомника ARBOR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Итальянская </a:t>
            </a:r>
            <a:r>
              <a:rPr lang="ru-RU" sz="1600" b="1" dirty="0" smtClean="0"/>
              <a:t>Республика.</a:t>
            </a:r>
            <a:r>
              <a:rPr lang="ru-RU" sz="1600" dirty="0" smtClean="0"/>
              <a:t> В связи с обнаружениями карантинных для России и стран-членов Евразийского экономического союза объектов – </a:t>
            </a:r>
            <a:r>
              <a:rPr lang="ru-RU" sz="1600" dirty="0" err="1" smtClean="0"/>
              <a:t>фитоплазмы</a:t>
            </a:r>
            <a:r>
              <a:rPr lang="ru-RU" sz="1600" dirty="0" smtClean="0"/>
              <a:t> истощения груши (</a:t>
            </a:r>
            <a:r>
              <a:rPr lang="ru-RU" sz="1600" dirty="0" err="1" smtClean="0"/>
              <a:t>Candidatus</a:t>
            </a:r>
            <a:r>
              <a:rPr lang="ru-RU" sz="1600" dirty="0" smtClean="0"/>
              <a:t> </a:t>
            </a:r>
            <a:r>
              <a:rPr lang="ru-RU" sz="1600" dirty="0" err="1" smtClean="0"/>
              <a:t>Phytoplasma</a:t>
            </a:r>
            <a:r>
              <a:rPr lang="ru-RU" sz="1600" dirty="0" smtClean="0"/>
              <a:t> </a:t>
            </a:r>
            <a:r>
              <a:rPr lang="ru-RU" sz="1600" dirty="0" err="1" smtClean="0"/>
              <a:t>pyri</a:t>
            </a:r>
            <a:r>
              <a:rPr lang="ru-RU" sz="1600" dirty="0" smtClean="0"/>
              <a:t>), </a:t>
            </a:r>
            <a:r>
              <a:rPr lang="ru-RU" sz="1600" dirty="0" smtClean="0">
                <a:solidFill>
                  <a:srgbClr val="FF0000"/>
                </a:solidFill>
              </a:rPr>
              <a:t>антракноза земляники (</a:t>
            </a:r>
            <a:r>
              <a:rPr lang="ru-RU" sz="1600" dirty="0" err="1" smtClean="0">
                <a:solidFill>
                  <a:srgbClr val="FF0000"/>
                </a:solidFill>
              </a:rPr>
              <a:t>Colletotrichum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acutatum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Simmonds</a:t>
            </a:r>
            <a:r>
              <a:rPr lang="ru-RU" sz="1600" dirty="0" smtClean="0">
                <a:solidFill>
                  <a:srgbClr val="FF0000"/>
                </a:solidFill>
              </a:rPr>
              <a:t>.) </a:t>
            </a:r>
            <a:r>
              <a:rPr lang="ru-RU" sz="1600" dirty="0" smtClean="0"/>
              <a:t>и тутовой щитовки (</a:t>
            </a:r>
            <a:r>
              <a:rPr lang="ru-RU" sz="1600" dirty="0" err="1" smtClean="0"/>
              <a:t>Pseudaulacaspis</a:t>
            </a:r>
            <a:r>
              <a:rPr lang="ru-RU" sz="1600" dirty="0" smtClean="0"/>
              <a:t> </a:t>
            </a:r>
            <a:r>
              <a:rPr lang="ru-RU" sz="1600" dirty="0" err="1" smtClean="0"/>
              <a:t>pentagona</a:t>
            </a:r>
            <a:r>
              <a:rPr lang="ru-RU" sz="1600" dirty="0" smtClean="0"/>
              <a:t> (</a:t>
            </a:r>
            <a:r>
              <a:rPr lang="ru-RU" sz="1600" dirty="0" err="1" smtClean="0"/>
              <a:t>Targ.-Toz</a:t>
            </a:r>
            <a:r>
              <a:rPr lang="ru-RU" sz="1600" dirty="0" smtClean="0"/>
              <a:t>.) </a:t>
            </a:r>
            <a:r>
              <a:rPr lang="ru-RU" sz="1600" dirty="0" err="1" smtClean="0"/>
              <a:t>c</a:t>
            </a:r>
            <a:r>
              <a:rPr lang="ru-RU" sz="1600" dirty="0" smtClean="0"/>
              <a:t> 13 мая 2021 года </a:t>
            </a:r>
            <a:r>
              <a:rPr lang="ru-RU" sz="1600" u="sng" dirty="0" smtClean="0">
                <a:hlinkClick r:id="rId3"/>
              </a:rPr>
              <a:t>запрещен ввоз</a:t>
            </a:r>
            <a:r>
              <a:rPr lang="ru-RU" sz="1600" dirty="0" smtClean="0"/>
              <a:t> в Россию</a:t>
            </a:r>
            <a:r>
              <a:rPr lang="ru-RU" sz="1600" dirty="0" smtClean="0"/>
              <a:t>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рассады земляники – из питомника GEOPLANT VIVAI S.R.L. SOCIETA AGRICOLA VIA CHIAVICA FENARIA, 22 48123 SAVARNA RAVENNA RA ITALY;</a:t>
            </a:r>
            <a:br>
              <a:rPr lang="ru-RU" sz="1600" dirty="0" smtClean="0"/>
            </a:br>
            <a:r>
              <a:rPr lang="ru-RU" sz="1600" dirty="0" smtClean="0"/>
              <a:t>- всего посадочного материала из питомника SOCIETA AGRICOLA BRIANZA VIVAI VIA DANTE ALIGHIERI 101-AGRATE BRIANZA (MB). </a:t>
            </a:r>
            <a:endParaRPr lang="ru-RU" sz="1600" dirty="0" smtClean="0"/>
          </a:p>
          <a:p>
            <a:r>
              <a:rPr lang="ru-RU" sz="2000" dirty="0" smtClean="0"/>
              <a:t>Со 2 октября 2017 года в связи с выявлением карантинного объекта - </a:t>
            </a:r>
            <a:r>
              <a:rPr lang="ru-RU" sz="2000" dirty="0" smtClean="0">
                <a:solidFill>
                  <a:srgbClr val="FF0000"/>
                </a:solidFill>
              </a:rPr>
              <a:t>антракноза земляники (</a:t>
            </a:r>
            <a:r>
              <a:rPr lang="ru-RU" sz="2000" dirty="0" err="1" smtClean="0">
                <a:solidFill>
                  <a:srgbClr val="FF0000"/>
                </a:solidFill>
              </a:rPr>
              <a:t>Colletotrichum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acutatum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Simmonds</a:t>
            </a:r>
            <a:r>
              <a:rPr lang="ru-RU" sz="2000" dirty="0" smtClean="0">
                <a:solidFill>
                  <a:srgbClr val="FF0000"/>
                </a:solidFill>
              </a:rPr>
              <a:t>.)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запрещен ввоз рассады </a:t>
            </a:r>
            <a:r>
              <a:rPr lang="ru-RU" sz="2000" dirty="0" smtClean="0"/>
              <a:t>земляники из питомников </a:t>
            </a:r>
            <a:r>
              <a:rPr lang="ru-RU" sz="2000" dirty="0" err="1" smtClean="0"/>
              <a:t>Societa</a:t>
            </a:r>
            <a:r>
              <a:rPr lang="ru-RU" sz="2000" dirty="0" smtClean="0"/>
              <a:t> </a:t>
            </a:r>
            <a:r>
              <a:rPr lang="ru-RU" sz="2000" dirty="0" err="1" smtClean="0"/>
              <a:t>Agricola</a:t>
            </a:r>
            <a:r>
              <a:rPr lang="ru-RU" sz="2000" dirty="0" smtClean="0"/>
              <a:t> </a:t>
            </a:r>
            <a:r>
              <a:rPr lang="ru-RU" sz="2000" dirty="0" err="1" smtClean="0"/>
              <a:t>Salvi</a:t>
            </a:r>
            <a:r>
              <a:rPr lang="ru-RU" sz="2000" dirty="0" smtClean="0"/>
              <a:t> </a:t>
            </a:r>
            <a:r>
              <a:rPr lang="ru-RU" sz="2000" dirty="0" err="1" smtClean="0"/>
              <a:t>Vivai</a:t>
            </a:r>
            <a:r>
              <a:rPr lang="ru-RU" sz="2000" dirty="0" smtClean="0"/>
              <a:t> </a:t>
            </a:r>
            <a:r>
              <a:rPr lang="ru-RU" sz="2000" dirty="0" err="1" smtClean="0"/>
              <a:t>s.s</a:t>
            </a:r>
            <a:r>
              <a:rPr lang="ru-RU" sz="2000" dirty="0" smtClean="0"/>
              <a:t>. и </a:t>
            </a:r>
            <a:r>
              <a:rPr lang="ru-RU" sz="2000" dirty="0" err="1" smtClean="0"/>
              <a:t>Vivai</a:t>
            </a:r>
            <a:r>
              <a:rPr lang="ru-RU" sz="2000" dirty="0" smtClean="0"/>
              <a:t> </a:t>
            </a:r>
            <a:r>
              <a:rPr lang="ru-RU" sz="2000" dirty="0" err="1" smtClean="0"/>
              <a:t>Mazzoni</a:t>
            </a:r>
            <a:r>
              <a:rPr lang="ru-RU" sz="2000" dirty="0" smtClean="0"/>
              <a:t>. </a:t>
            </a:r>
          </a:p>
          <a:p>
            <a:r>
              <a:rPr lang="ru-RU" sz="2000" b="1" dirty="0" smtClean="0"/>
              <a:t>Королевство Нидерланды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 smtClean="0"/>
              <a:t>связи с выявлением карантинного для России и стран – членов Евразийского экономического союза объекта – возбудитель </a:t>
            </a:r>
            <a:r>
              <a:rPr lang="ru-RU" sz="2000" dirty="0" smtClean="0">
                <a:solidFill>
                  <a:srgbClr val="FF0000"/>
                </a:solidFill>
              </a:rPr>
              <a:t>антракноза земляники </a:t>
            </a:r>
            <a:r>
              <a:rPr lang="ru-RU" sz="2000" dirty="0" err="1" smtClean="0">
                <a:solidFill>
                  <a:srgbClr val="FF0000"/>
                </a:solidFill>
              </a:rPr>
              <a:t>Colletotrichum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acutatum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Simmonds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с 15 июля 2021 года </a:t>
            </a:r>
            <a:r>
              <a:rPr lang="ru-RU" sz="2000" u="sng" dirty="0" smtClean="0">
                <a:hlinkClick r:id="rId4"/>
              </a:rPr>
              <a:t>запрещен</a:t>
            </a:r>
            <a:r>
              <a:rPr lang="ru-RU" sz="2000" dirty="0" smtClean="0"/>
              <a:t> ввоз рассады земляники из нидерландского питомника </a:t>
            </a:r>
            <a:r>
              <a:rPr lang="ru-RU" sz="2000" dirty="0" err="1" smtClean="0"/>
              <a:t>Gebr</a:t>
            </a:r>
            <a:r>
              <a:rPr lang="ru-RU" sz="2000" dirty="0" smtClean="0"/>
              <a:t> . </a:t>
            </a:r>
            <a:r>
              <a:rPr lang="ru-RU" sz="2000" dirty="0" err="1" smtClean="0"/>
              <a:t>Henselmans</a:t>
            </a:r>
            <a:r>
              <a:rPr lang="ru-RU" sz="2000" dirty="0" smtClean="0"/>
              <a:t> B . V . ( </a:t>
            </a:r>
            <a:r>
              <a:rPr lang="ru-RU" sz="2000" dirty="0" err="1" smtClean="0"/>
              <a:t>Kalenbergerweg</a:t>
            </a:r>
            <a:r>
              <a:rPr lang="ru-RU" sz="2000" dirty="0" smtClean="0"/>
              <a:t> 6-2, 8315 PE </a:t>
            </a:r>
            <a:r>
              <a:rPr lang="ru-RU" sz="2000" dirty="0" err="1" smtClean="0"/>
              <a:t>Luttelgeest</a:t>
            </a:r>
            <a:r>
              <a:rPr lang="ru-RU" sz="2000" dirty="0" smtClean="0"/>
              <a:t> ,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Netherlands</a:t>
            </a:r>
            <a:r>
              <a:rPr lang="ru-RU" sz="2000" dirty="0" smtClean="0"/>
              <a:t> ). </a:t>
            </a:r>
          </a:p>
          <a:p>
            <a:r>
              <a:rPr lang="ru-RU" sz="2000" dirty="0" smtClean="0"/>
              <a:t>В связи с выявлением карантинного объекта </a:t>
            </a:r>
            <a:r>
              <a:rPr lang="ru-RU" sz="2000" dirty="0" smtClean="0">
                <a:solidFill>
                  <a:srgbClr val="FF0000"/>
                </a:solidFill>
              </a:rPr>
              <a:t>– антракноза земляники (</a:t>
            </a:r>
            <a:r>
              <a:rPr lang="ru-RU" sz="2000" dirty="0" err="1" smtClean="0">
                <a:solidFill>
                  <a:srgbClr val="FF0000"/>
                </a:solidFill>
              </a:rPr>
              <a:t>Colletotrichum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acutatum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Simmonds</a:t>
            </a:r>
            <a:r>
              <a:rPr lang="ru-RU" sz="2000" dirty="0" smtClean="0"/>
              <a:t>.) с 5 июля 2018 года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запрещен ввоз </a:t>
            </a:r>
            <a:r>
              <a:rPr lang="ru-RU" sz="2000" dirty="0" smtClean="0"/>
              <a:t>в Россию посадочного материала земляники из питомников </a:t>
            </a:r>
            <a:r>
              <a:rPr lang="ru-RU" sz="2000" dirty="0" err="1" smtClean="0"/>
              <a:t>Rapo</a:t>
            </a:r>
            <a:r>
              <a:rPr lang="ru-RU" sz="2000" dirty="0" smtClean="0"/>
              <a:t> </a:t>
            </a:r>
            <a:r>
              <a:rPr lang="ru-RU" sz="2000" dirty="0" err="1" smtClean="0"/>
              <a:t>Verkoop</a:t>
            </a:r>
            <a:r>
              <a:rPr lang="ru-RU" sz="2000" dirty="0" smtClean="0"/>
              <a:t> BV и </a:t>
            </a:r>
            <a:r>
              <a:rPr lang="ru-RU" sz="2000" dirty="0" err="1" smtClean="0"/>
              <a:t>Flevoplant</a:t>
            </a:r>
            <a:r>
              <a:rPr lang="ru-RU" sz="2000" dirty="0" smtClean="0"/>
              <a:t> BV. </a:t>
            </a:r>
          </a:p>
          <a:p>
            <a:r>
              <a:rPr lang="ru-RU" sz="2000" b="1" dirty="0" smtClean="0"/>
              <a:t>Польша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В </a:t>
            </a:r>
            <a:r>
              <a:rPr lang="ru-RU" sz="2000" dirty="0" smtClean="0"/>
              <a:t>связи с выявлением карантинного для стран-членов Евразийского экономического союза объекта – </a:t>
            </a:r>
            <a:r>
              <a:rPr lang="ru-RU" sz="2000" dirty="0" smtClean="0">
                <a:solidFill>
                  <a:srgbClr val="FF0000"/>
                </a:solidFill>
              </a:rPr>
              <a:t>антракноза земляники ( </a:t>
            </a:r>
            <a:r>
              <a:rPr lang="ru-RU" sz="2000" dirty="0" err="1" smtClean="0">
                <a:solidFill>
                  <a:srgbClr val="FF0000"/>
                </a:solidFill>
              </a:rPr>
              <a:t>Colletotrichum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acutatum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Simmonds</a:t>
            </a:r>
            <a:r>
              <a:rPr lang="ru-RU" sz="2000" dirty="0" smtClean="0">
                <a:solidFill>
                  <a:srgbClr val="FF0000"/>
                </a:solidFill>
              </a:rPr>
              <a:t> ( C . </a:t>
            </a:r>
            <a:r>
              <a:rPr lang="ru-RU" sz="2000" dirty="0" err="1" smtClean="0">
                <a:solidFill>
                  <a:srgbClr val="FF0000"/>
                </a:solidFill>
              </a:rPr>
              <a:t>xanthii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Halsted</a:t>
            </a:r>
            <a:r>
              <a:rPr lang="ru-RU" sz="2000" dirty="0" smtClean="0">
                <a:solidFill>
                  <a:srgbClr val="FF0000"/>
                </a:solidFill>
              </a:rPr>
              <a:t> )) </a:t>
            </a:r>
            <a:r>
              <a:rPr lang="ru-RU" sz="2000" dirty="0" smtClean="0"/>
              <a:t>, с 5 ноября 2019 года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запрещен ввоз </a:t>
            </a:r>
            <a:r>
              <a:rPr lang="ru-RU" sz="2000" dirty="0" smtClean="0"/>
              <a:t>в Россию посадочного материала из польского питомника </a:t>
            </a:r>
            <a:r>
              <a:rPr lang="ru-RU" sz="2000" dirty="0" err="1" smtClean="0"/>
              <a:t>Gospodarstwo</a:t>
            </a:r>
            <a:r>
              <a:rPr lang="ru-RU" sz="2000" dirty="0" smtClean="0"/>
              <a:t> </a:t>
            </a:r>
            <a:r>
              <a:rPr lang="ru-RU" sz="2000" dirty="0" err="1" smtClean="0"/>
              <a:t>Polne</a:t>
            </a:r>
            <a:r>
              <a:rPr lang="ru-RU" sz="2000" dirty="0" smtClean="0"/>
              <a:t> </a:t>
            </a:r>
            <a:r>
              <a:rPr lang="ru-RU" sz="2000" dirty="0" err="1" smtClean="0"/>
              <a:t>Marta</a:t>
            </a:r>
            <a:r>
              <a:rPr lang="ru-RU" sz="2000" dirty="0" smtClean="0"/>
              <a:t> </a:t>
            </a:r>
            <a:r>
              <a:rPr lang="ru-RU" sz="2000" dirty="0" err="1" smtClean="0"/>
              <a:t>Dabrowska</a:t>
            </a:r>
            <a:r>
              <a:rPr lang="ru-RU" sz="2000" dirty="0" smtClean="0"/>
              <a:t> . 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x-none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3</a:t>
            </a:fld>
            <a:endParaRPr lang="x-non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нормативные документы, регламентирующие оборот посадочного материала в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Федеральный закон от 30 декабря 2021 г. N 454-ФЗ "О семеноводстве" </a:t>
            </a:r>
            <a:endParaRPr lang="ru-RU" dirty="0" smtClean="0"/>
          </a:p>
          <a:p>
            <a:r>
              <a:rPr lang="ru-RU" dirty="0" smtClean="0"/>
              <a:t>ФЗ о карантине и </a:t>
            </a:r>
            <a:r>
              <a:rPr lang="ru-RU" dirty="0" err="1" smtClean="0"/>
              <a:t>подкарантинной</a:t>
            </a:r>
            <a:r>
              <a:rPr lang="ru-RU" dirty="0" smtClean="0"/>
              <a:t> продукции</a:t>
            </a:r>
          </a:p>
          <a:p>
            <a:r>
              <a:rPr lang="ru-RU" b="1" dirty="0" err="1" smtClean="0"/>
              <a:t>Россельхознадзор</a:t>
            </a:r>
            <a:r>
              <a:rPr lang="ru-RU" b="1" dirty="0" smtClean="0"/>
              <a:t>. </a:t>
            </a:r>
            <a:r>
              <a:rPr lang="ru-RU" b="1" dirty="0" smtClean="0"/>
              <a:t>Федеральная государственная информационная система «Аргус-Лаборатория»</a:t>
            </a:r>
            <a:endParaRPr lang="ru-RU" dirty="0" smtClean="0"/>
          </a:p>
          <a:p>
            <a:r>
              <a:rPr lang="ru-RU" dirty="0" smtClean="0"/>
              <a:t>ФГИС «Аргус-Лаборатория» - система автоматизации процесса установления фитосанитарного состояния партий продукции от подачи заявки на исследование и до выдачи заключения лаборатории.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x-none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4</a:t>
            </a:fld>
            <a:endParaRPr lang="x-non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Оформление договора о поставках посадочного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Предмет договора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Обязанности сторон, где указывается соблюдение авторских прав и приводится перечень сортов.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Порядок исполнения договора, </a:t>
            </a:r>
            <a:r>
              <a:rPr lang="ru-RU" sz="1600" dirty="0" smtClean="0"/>
              <a:t>который включает перечень документов, прилагаемых к товару: </a:t>
            </a:r>
          </a:p>
          <a:p>
            <a:r>
              <a:rPr lang="ru-RU" sz="1600" dirty="0" smtClean="0"/>
              <a:t>Товарная накладная ТН-2,</a:t>
            </a:r>
          </a:p>
          <a:p>
            <a:r>
              <a:rPr lang="ru-RU" sz="1600" dirty="0" smtClean="0"/>
              <a:t>Счет –фактура,</a:t>
            </a:r>
          </a:p>
          <a:p>
            <a:r>
              <a:rPr lang="ru-RU" sz="1600" dirty="0" smtClean="0"/>
              <a:t> Сортовое свидетельство,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Спецификация товара,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/>
              <a:t>CMR</a:t>
            </a:r>
            <a:r>
              <a:rPr lang="ru-RU" sz="1600" dirty="0" smtClean="0"/>
              <a:t>, </a:t>
            </a:r>
          </a:p>
          <a:p>
            <a:r>
              <a:rPr lang="ru-RU" sz="1600" dirty="0" smtClean="0"/>
              <a:t>Фитосанитарный сертификат.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Ответственность сторон,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Порядок разрешения споров ,</a:t>
            </a:r>
          </a:p>
          <a:p>
            <a:r>
              <a:rPr lang="ru-RU" sz="1600" dirty="0" err="1" smtClean="0">
                <a:solidFill>
                  <a:srgbClr val="FF0000"/>
                </a:solidFill>
              </a:rPr>
              <a:t>Форс-можор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Действие договора.</a:t>
            </a:r>
          </a:p>
          <a:p>
            <a:endParaRPr lang="en-US" sz="2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x-none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x-none" smtClean="0"/>
              <a:pPr/>
              <a:t>5</a:t>
            </a:fld>
            <a:endParaRPr lang="x-non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48" name="Line 272"/>
          <p:cNvSpPr>
            <a:spLocks noChangeShapeType="1"/>
          </p:cNvSpPr>
          <p:nvPr/>
        </p:nvSpPr>
        <p:spPr bwMode="auto">
          <a:xfrm>
            <a:off x="3833284" y="-1582738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76582" name="Group 806"/>
          <p:cNvGraphicFramePr>
            <a:graphicFrameLocks noGrp="1"/>
          </p:cNvGraphicFramePr>
          <p:nvPr/>
        </p:nvGraphicFramePr>
        <p:xfrm>
          <a:off x="1052422" y="-892175"/>
          <a:ext cx="10817524" cy="7416803"/>
        </p:xfrm>
        <a:graphic>
          <a:graphicData uri="http://schemas.openxmlformats.org/drawingml/2006/table">
            <a:tbl>
              <a:tblPr/>
              <a:tblGrid>
                <a:gridCol w="2208224"/>
                <a:gridCol w="1225149"/>
                <a:gridCol w="792742"/>
                <a:gridCol w="1225149"/>
                <a:gridCol w="792742"/>
                <a:gridCol w="1263954"/>
                <a:gridCol w="1594726"/>
                <a:gridCol w="922095"/>
                <a:gridCol w="792743"/>
              </a:tblGrid>
              <a:tr h="738188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ГОСТ Р 53135-2008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1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Рассада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Рассада «фриго»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Рассада с закрытой</a:t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корневой системой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Неукоренённая розетка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и норма для товарных сортов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Внешний вид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Рассада должна быть без механических повреждений, неувядшая, с хорошо развитой верхушечной почкой, мочковатой корневой системой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Рассада должна быть c хорошо развитой верхушечной почкой, мочковатой корневой системой, без признаков подсушивания; не допускается наличие плесени и гнили на рассаде в полиэтиленовых мешках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Рассада должна быть с хорошо развитыми листьями, верхушечной почкой, мочковатой корневой системой, освоившей весь объем контейнера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76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Корневая система:</a:t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длина корней, см, не менее</a:t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толщина рожка, см, не менее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(размер корешка, выходящего за пределы контейнера)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 (размер корешка, выходящего за пределы контейнера)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Отсутствуют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1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Надземная часть: </a:t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нормально развитых листьев, шт, не менее (осенняя реализация)</a:t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молодых листьев, шт, не менее (весенняя реализация)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учитывают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учитывают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учитывают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577" name="Rectangle 801"/>
          <p:cNvSpPr>
            <a:spLocks noChangeArrowheads="1"/>
          </p:cNvSpPr>
          <p:nvPr/>
        </p:nvSpPr>
        <p:spPr bwMode="auto">
          <a:xfrm>
            <a:off x="-99483" y="88259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180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195" name="Group 251"/>
          <p:cNvGraphicFramePr>
            <a:graphicFrameLocks noGrp="1"/>
          </p:cNvGraphicFramePr>
          <p:nvPr/>
        </p:nvGraphicFramePr>
        <p:xfrm>
          <a:off x="624417" y="260350"/>
          <a:ext cx="11328400" cy="6337302"/>
        </p:xfrm>
        <a:graphic>
          <a:graphicData uri="http://schemas.openxmlformats.org/drawingml/2006/table">
            <a:tbl>
              <a:tblPr/>
              <a:tblGrid>
                <a:gridCol w="2330449"/>
                <a:gridCol w="1293284"/>
                <a:gridCol w="838200"/>
                <a:gridCol w="1293283"/>
                <a:gridCol w="840317"/>
                <a:gridCol w="1297516"/>
                <a:gridCol w="1303867"/>
                <a:gridCol w="1293284"/>
                <a:gridCol w="838200"/>
              </a:tblGrid>
              <a:tr h="196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Зараженность вирусами морщинистости земляники, крапчатости земляники, мозаики резухи, кольцевой пятнистости малины, черной кольчатости томата, латентной кольцевой пятнистости земляники, фитолпазмой позеленения лепестков земляники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Зараженность антракнозом, бактериальной угловатой пятнистостью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Заселенность земляничным клещом, нематодами (стеблевой, хризамтемной, земляничной и северной галловой)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Зараженность фитофторозной гнилью рожков и вертициллезным вилтом, %, не более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Зараженность пятнистостью листьев и мучнистой росой, %, не более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5863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Примечания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Диагностику вирусных болезней и латентного заражения микозного усыхания проводят только в лабораторных условиях.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Контейнер — в соответствии с таблицей 7.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Списки сортов по восприимчивости к болезням и вредителям уточняют на местах.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Длину корневой системы рассады земляники в торфяных горшочках измеряют линейкой от места отхождения корней от стенки горшочка до окончания длины основной их массы; у рассады в пластмассовых контейнерах — от места отхождения корней от рожка до окончания длины основной их массы с точностью ± 0,5 см.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Пояснения к критериям качества посадочного материала земляники садовой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cs typeface="Times New Roman" pitchFamily="18" charset="0"/>
              </a:rPr>
              <a:t>ДМ - </a:t>
            </a:r>
            <a:r>
              <a:rPr lang="ru-RU" dirty="0" err="1" smtClean="0">
                <a:cs typeface="Times New Roman" pitchFamily="18" charset="0"/>
              </a:rPr>
              <a:t>добазовый</a:t>
            </a:r>
            <a:r>
              <a:rPr lang="ru-RU" dirty="0" smtClean="0">
                <a:cs typeface="Times New Roman" pitchFamily="18" charset="0"/>
              </a:rPr>
              <a:t> материал;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БМ1 - базовый материал первого поколения; 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БМ2 - базовый материал второго поколения; 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СМ - сертифицированный материал;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* Кроме карантинных вирусов, присутствие которых не допускается; 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** Касается живых клещей (не симптомы);</a:t>
            </a:r>
            <a:endParaRPr lang="ru-RU" dirty="0" smtClean="0"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35" name="Line 319"/>
          <p:cNvSpPr>
            <a:spLocks noChangeShapeType="1"/>
          </p:cNvSpPr>
          <p:nvPr/>
        </p:nvSpPr>
        <p:spPr bwMode="auto">
          <a:xfrm>
            <a:off x="3623733" y="2244725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336" name="Line 320"/>
          <p:cNvSpPr>
            <a:spLocks noChangeShapeType="1"/>
          </p:cNvSpPr>
          <p:nvPr/>
        </p:nvSpPr>
        <p:spPr bwMode="auto">
          <a:xfrm>
            <a:off x="3623733" y="2701925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337" name="Line 321"/>
          <p:cNvSpPr>
            <a:spLocks noChangeShapeType="1"/>
          </p:cNvSpPr>
          <p:nvPr/>
        </p:nvSpPr>
        <p:spPr bwMode="auto">
          <a:xfrm>
            <a:off x="4347633" y="2701925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474" name="Line 458"/>
          <p:cNvSpPr>
            <a:spLocks noChangeShapeType="1"/>
          </p:cNvSpPr>
          <p:nvPr/>
        </p:nvSpPr>
        <p:spPr bwMode="auto">
          <a:xfrm>
            <a:off x="3623733" y="4987925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86587" name="Group 571"/>
          <p:cNvGraphicFramePr>
            <a:graphicFrameLocks noGrp="1"/>
          </p:cNvGraphicFramePr>
          <p:nvPr>
            <p:ph idx="4294967295"/>
          </p:nvPr>
        </p:nvGraphicFramePr>
        <p:xfrm>
          <a:off x="431801" y="0"/>
          <a:ext cx="11521018" cy="7078028"/>
        </p:xfrm>
        <a:graphic>
          <a:graphicData uri="http://schemas.openxmlformats.org/drawingml/2006/table">
            <a:tbl>
              <a:tblPr/>
              <a:tblGrid>
                <a:gridCol w="1570567"/>
                <a:gridCol w="6060017"/>
                <a:gridCol w="1026583"/>
                <a:gridCol w="1028700"/>
                <a:gridCol w="345017"/>
                <a:gridCol w="518583"/>
                <a:gridCol w="971551"/>
              </a:tblGrid>
              <a:tr h="4175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патогенов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Патоген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Допускается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пораженных растений,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БМ1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БМ2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Вирусы и фитоплазмы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SCV, SMYEV, SMoM, SVBV, SgpP, ArMV, RpRSV, SLRV та TBRV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2*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Бактерии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Xanthomonas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fragarie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(бактериальная угловая пятнистость)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513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Оомицеты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Phytophtora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fragarie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фитофторозное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покраснение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кореневого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цилиндра)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Phytophtora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cactorum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фитофторозная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гниль)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Грибковые патогены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Colletotrichum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acutatum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(антракноз земляники)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Verticilliumdahliae &amp; albo-atrum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(вертицилезное увядание)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Rhizoctonia fragariae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(ризоктониоз)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Sphaerotheca alchemillae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(мучнистая росса)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относительно отсутствуют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513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Нематоды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Aphelenchoidesspp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(листовые нематоды)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Ditylenchusdipsaci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(стебловая нематода)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513"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Вредители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Chaetosiphonfragaefolii 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(американская земляничная тля)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Phytonemuspallidus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(цикламеновый земляничный клещ)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0.1**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Tetranychusurticae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(обычный паутинный клещ)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относительно отсутствуют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1167</Words>
  <Application>Microsoft Office PowerPoint</Application>
  <PresentationFormat>Произвольный</PresentationFormat>
  <Paragraphs>233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  Практические шаги при оценке качества посадочного материала до и после поставки  </vt:lpstr>
      <vt:lpstr>1. Анализ предложения поставщика посадочного материала </vt:lpstr>
      <vt:lpstr> Информация о введении и снятии временных ограничений на поставки растительной продукции https://fsvps.gov.ru/fsvps/news/actual-fito-restrictions.html </vt:lpstr>
      <vt:lpstr>Основные нормативные документы, регламентирующие оборот посадочного материала в РФ</vt:lpstr>
      <vt:lpstr>Оформление договора о поставках посадочного материала</vt:lpstr>
      <vt:lpstr>Слайд 6</vt:lpstr>
      <vt:lpstr>Слайд 7</vt:lpstr>
      <vt:lpstr>Пояснения к критериям качества посадочного материала земляники садовой </vt:lpstr>
      <vt:lpstr>Слайд 9</vt:lpstr>
      <vt:lpstr>Что делать, если при получении саженцев выявлено ненадлежащее качество?</vt:lpstr>
      <vt:lpstr>Что делать, если наблюдается выпады и плохое развитие растений после посадки</vt:lpstr>
      <vt:lpstr>Вопросы?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 Microsoft Office</dc:creator>
  <cp:lastModifiedBy>User</cp:lastModifiedBy>
  <cp:revision>20</cp:revision>
  <dcterms:created xsi:type="dcterms:W3CDTF">2022-01-26T15:43:27Z</dcterms:created>
  <dcterms:modified xsi:type="dcterms:W3CDTF">2022-02-23T12:42:19Z</dcterms:modified>
</cp:coreProperties>
</file>